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0" r:id="rId2"/>
  </p:sldMasterIdLst>
  <p:sldIdLst>
    <p:sldId id="256" r:id="rId3"/>
    <p:sldId id="257" r:id="rId4"/>
    <p:sldId id="259" r:id="rId5"/>
    <p:sldId id="260" r:id="rId6"/>
    <p:sldId id="263" r:id="rId7"/>
    <p:sldId id="261" r:id="rId8"/>
    <p:sldId id="264" r:id="rId9"/>
    <p:sldId id="262" r:id="rId10"/>
    <p:sldId id="267" r:id="rId11"/>
    <p:sldId id="268" r:id="rId12"/>
    <p:sldId id="269" r:id="rId13"/>
    <p:sldId id="270" r:id="rId14"/>
    <p:sldId id="271"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en-US" smtClean="0"/>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white"/>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bwMode="white"/>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en-US" smtClean="0"/>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white"/>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bwMode="white"/>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CD793DD-49D3-4CC0-AFC3-819A003046B8}" type="datetimeFigureOut">
              <a:rPr lang="en-US" smtClean="0"/>
              <a:t>24-May-24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0E00C-829E-464D-B749-9A79F0AFC750}" type="slidenum">
              <a:rPr lang="en-US" smtClean="0"/>
              <a:t>‹#›</a:t>
            </a:fld>
            <a:endParaRPr lang="en-US"/>
          </a:p>
        </p:txBody>
      </p:sp>
      <p:sp>
        <p:nvSpPr>
          <p:cNvPr id="12" name="Content Placeholder 11"/>
          <p:cNvSpPr>
            <a:spLocks noGrp="1"/>
          </p:cNvSpPr>
          <p:nvPr>
            <p:ph sz="quarter" idx="14"/>
          </p:nvPr>
        </p:nvSpPr>
        <p:spPr>
          <a:xfrm>
            <a:off x="46482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CD793DD-49D3-4CC0-AFC3-819A003046B8}" type="datetimeFigureOut">
              <a:rPr lang="en-US" smtClean="0"/>
              <a:t>24-May-24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D793DD-49D3-4CC0-AFC3-819A003046B8}" type="datetimeFigureOut">
              <a:rPr lang="en-US" smtClean="0"/>
              <a:t>24-May-24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0E00C-829E-464D-B749-9A79F0AFC750}" type="slidenum">
              <a:rPr lang="en-US" smtClean="0"/>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CD793DD-49D3-4CC0-AFC3-819A003046B8}" type="datetimeFigureOut">
              <a:rPr lang="en-US" smtClean="0"/>
              <a:t>24-May-24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D793DD-49D3-4CC0-AFC3-819A003046B8}" type="datetimeFigureOut">
              <a:rPr lang="en-US" smtClean="0"/>
              <a:t>24-May-24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0E00C-829E-464D-B749-9A79F0AFC750}" type="slidenum">
              <a:rPr lang="en-US" smtClean="0"/>
              <a:t>‹#›</a:t>
            </a:fld>
            <a:endParaRPr lang="en-US"/>
          </a:p>
        </p:txBody>
      </p:sp>
      <p:sp>
        <p:nvSpPr>
          <p:cNvPr id="9" name="Content Placeholder 8"/>
          <p:cNvSpPr>
            <a:spLocks noGrp="1"/>
          </p:cNvSpPr>
          <p:nvPr>
            <p:ph sz="quarter" idx="13"/>
          </p:nvPr>
        </p:nvSpPr>
        <p:spPr>
          <a:xfrm>
            <a:off x="1371600" y="1676400"/>
            <a:ext cx="3276600" cy="3505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D793DD-49D3-4CC0-AFC3-819A003046B8}" type="datetimeFigureOut">
              <a:rPr lang="en-US" smtClean="0"/>
              <a:t>24-May-24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D793DD-49D3-4CC0-AFC3-819A003046B8}" type="datetimeFigureOut">
              <a:rPr lang="en-US" smtClean="0"/>
              <a:t>24-May-24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0E00C-829E-464D-B749-9A79F0AFC750}" type="slidenum">
              <a:rPr lang="en-US" smtClean="0"/>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CD793DD-49D3-4CC0-AFC3-819A003046B8}" type="datetimeFigureOut">
              <a:rPr lang="en-US" smtClean="0"/>
              <a:t>24-May-24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0E00C-829E-464D-B749-9A79F0AFC750}" type="slidenum">
              <a:rPr lang="en-US" smtClean="0"/>
              <a:t>‹#›</a:t>
            </a:fld>
            <a:endParaRPr lang="en-US"/>
          </a:p>
        </p:txBody>
      </p:sp>
      <p:sp>
        <p:nvSpPr>
          <p:cNvPr id="12" name="Content Placeholder 11"/>
          <p:cNvSpPr>
            <a:spLocks noGrp="1"/>
          </p:cNvSpPr>
          <p:nvPr>
            <p:ph sz="quarter" idx="14"/>
          </p:nvPr>
        </p:nvSpPr>
        <p:spPr>
          <a:xfrm>
            <a:off x="46482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CD793DD-49D3-4CC0-AFC3-819A003046B8}" type="datetimeFigureOut">
              <a:rPr lang="en-US" smtClean="0"/>
              <a:t>24-May-24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D793DD-49D3-4CC0-AFC3-819A003046B8}" type="datetimeFigureOut">
              <a:rPr lang="en-US" smtClean="0"/>
              <a:t>24-May-24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0E00C-829E-464D-B749-9A79F0AFC750}" type="slidenum">
              <a:rPr lang="en-US" smtClean="0"/>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CD793DD-49D3-4CC0-AFC3-819A003046B8}" type="datetimeFigureOut">
              <a:rPr lang="en-US" smtClean="0"/>
              <a:t>24-May-24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D793DD-49D3-4CC0-AFC3-819A003046B8}" type="datetimeFigureOut">
              <a:rPr lang="en-US" smtClean="0"/>
              <a:t>24-May-24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0E00C-829E-464D-B749-9A79F0AFC750}" type="slidenum">
              <a:rPr lang="en-US" smtClean="0"/>
              <a:t>‹#›</a:t>
            </a:fld>
            <a:endParaRPr lang="en-US"/>
          </a:p>
        </p:txBody>
      </p:sp>
      <p:sp>
        <p:nvSpPr>
          <p:cNvPr id="9" name="Content Placeholder 8"/>
          <p:cNvSpPr>
            <a:spLocks noGrp="1"/>
          </p:cNvSpPr>
          <p:nvPr>
            <p:ph sz="quarter" idx="13"/>
          </p:nvPr>
        </p:nvSpPr>
        <p:spPr>
          <a:xfrm>
            <a:off x="1371600" y="1676400"/>
            <a:ext cx="3276600" cy="3505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D793DD-49D3-4CC0-AFC3-819A003046B8}" type="datetimeFigureOut">
              <a:rPr lang="en-US" smtClean="0"/>
              <a:t>24-May-24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0E00C-829E-464D-B749-9A79F0AFC750}" type="slidenum">
              <a:rPr lang="en-US" smtClean="0"/>
              <a:t>‹#›</a:t>
            </a:fld>
            <a:endParaRPr 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DCD793DD-49D3-4CC0-AFC3-819A003046B8}" type="datetimeFigureOut">
              <a:rPr lang="en-US" smtClean="0"/>
              <a:t>24-May-24</a:t>
            </a:fld>
            <a:endParaRPr lang="en-US"/>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US"/>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6310E00C-829E-464D-B749-9A79F0AFC7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randomBar dir="vert"/>
  </p:transition>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DCD793DD-49D3-4CC0-AFC3-819A003046B8}" type="datetimeFigureOut">
              <a:rPr lang="en-US" smtClean="0"/>
              <a:t>24-May-24</a:t>
            </a:fld>
            <a:endParaRPr lang="en-US"/>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US"/>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6310E00C-829E-464D-B749-9A79F0AFC7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randomBar dir="vert"/>
  </p:transition>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1600" y="2057400"/>
            <a:ext cx="6629400" cy="2057400"/>
          </a:xfrm>
          <a:effectLst>
            <a:glow rad="63500">
              <a:schemeClr val="accent4">
                <a:satMod val="175000"/>
                <a:alpha val="40000"/>
              </a:schemeClr>
            </a:glow>
            <a:softEdge rad="317500"/>
          </a:effectLst>
          <a:scene3d>
            <a:camera prst="perspectiveLeft"/>
            <a:lightRig rig="threePt" dir="t"/>
          </a:scene3d>
        </p:spPr>
        <p:txBody>
          <a:bodyPr>
            <a:noAutofit/>
          </a:bodyPr>
          <a:lstStyle/>
          <a:p>
            <a:r>
              <a:rPr lang="en-US" sz="6000" dirty="0" smtClean="0">
                <a:latin typeface="Algerian" pitchFamily="82" charset="0"/>
              </a:rPr>
              <a:t>Welcome to my project</a:t>
            </a:r>
            <a:endParaRPr lang="en-US" sz="6000" dirty="0">
              <a:latin typeface="Algerian" pitchFamily="82" charset="0"/>
            </a:endParaRPr>
          </a:p>
        </p:txBody>
      </p:sp>
    </p:spTree>
    <p:extLst>
      <p:ext uri="{BB962C8B-B14F-4D97-AF65-F5344CB8AC3E}">
        <p14:creationId xmlns:p14="http://schemas.microsoft.com/office/powerpoint/2010/main" val="560443755"/>
      </p:ext>
    </p:extLst>
  </p:cSld>
  <p:clrMapOvr>
    <a:masterClrMapping/>
  </p:clrMapOvr>
  <mc:AlternateContent xmlns:mc="http://schemas.openxmlformats.org/markup-compatibility/2006">
    <mc:Choice xmlns:p14="http://schemas.microsoft.com/office/powerpoint/2010/main" Requires="p14">
      <p:transition spd="slow" advClick="0" advTm="5000">
        <p14:flash/>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
                                        </p:tgtEl>
                                        <p:attrNameLst>
                                          <p:attrName>ppt_x</p:attrName>
                                          <p:attrName>ppt_y</p:attrName>
                                        </p:attrNameLst>
                                      </p:cBhvr>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Radioactive pollution </a:t>
            </a:r>
            <a:endParaRPr lang="en-US" dirty="0"/>
          </a:p>
        </p:txBody>
      </p:sp>
      <p:sp>
        <p:nvSpPr>
          <p:cNvPr id="3" name="Content Placeholder 2"/>
          <p:cNvSpPr>
            <a:spLocks noGrp="1"/>
          </p:cNvSpPr>
          <p:nvPr>
            <p:ph idx="1"/>
          </p:nvPr>
        </p:nvSpPr>
        <p:spPr/>
        <p:txBody>
          <a:bodyPr>
            <a:normAutofit/>
          </a:bodyPr>
          <a:lstStyle/>
          <a:p>
            <a:pPr indent="0" algn="ctr">
              <a:buNone/>
            </a:pPr>
            <a:r>
              <a:rPr lang="en-US" sz="2400" dirty="0" smtClean="0"/>
              <a:t>What is radioactive pollution?</a:t>
            </a:r>
            <a:endParaRPr lang="en-US" sz="2000" dirty="0"/>
          </a:p>
          <a:p>
            <a:pPr indent="0" algn="ctr">
              <a:buNone/>
            </a:pPr>
            <a:r>
              <a:rPr lang="en-US" sz="1600" dirty="0" smtClean="0"/>
              <a:t>Radioactive </a:t>
            </a:r>
            <a:r>
              <a:rPr lang="en-US" sz="1600" dirty="0"/>
              <a:t>pollution is defined as a form of physical, nuclear pollution to living organisms and the environment (hydrosphere, lithosphere, and atmosphere) arising from exposure to the release of ionizing radiation from radioactive elements such as uranium.</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019800" y="4495801"/>
            <a:ext cx="2514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4343400"/>
            <a:ext cx="22860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342801"/>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wheel(1)">
                                      <p:cBhvr>
                                        <p:cTn id="22" dur="2000"/>
                                        <p:tgtEl>
                                          <p:spTgt spid="409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9218"/>
                                        </p:tgtEl>
                                        <p:attrNameLst>
                                          <p:attrName>style.visibility</p:attrName>
                                        </p:attrNameLst>
                                      </p:cBhvr>
                                      <p:to>
                                        <p:strVal val="visible"/>
                                      </p:to>
                                    </p:set>
                                    <p:animEffect transition="in" filter="circle(in)">
                                      <p:cBhvr>
                                        <p:cTn id="27"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smtClean="0"/>
              <a:t>What are the causes of radioactive pollution?</a:t>
            </a:r>
            <a:endParaRPr lang="en-US" sz="2000" dirty="0"/>
          </a:p>
        </p:txBody>
      </p:sp>
      <p:sp>
        <p:nvSpPr>
          <p:cNvPr id="3" name="Content Placeholder 2"/>
          <p:cNvSpPr>
            <a:spLocks noGrp="1"/>
          </p:cNvSpPr>
          <p:nvPr>
            <p:ph idx="1"/>
          </p:nvPr>
        </p:nvSpPr>
        <p:spPr/>
        <p:txBody>
          <a:bodyPr>
            <a:normAutofit/>
          </a:bodyPr>
          <a:lstStyle/>
          <a:p>
            <a:pPr indent="0">
              <a:buNone/>
            </a:pPr>
            <a:r>
              <a:rPr lang="en-US" sz="1600" dirty="0"/>
              <a:t>The sources of radioactive pollution include mining for nuclear material, nuclear power plants, nuclear weapons and their testing, as well as medical diagnostics and treatment procedures. The consequences of radioactive pollution may be nothing at all, if it's something small and transient.</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0386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Effects of Radioactive Pollution - Help Save Na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038600"/>
            <a:ext cx="298026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03880"/>
      </p:ext>
    </p:ext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29"/>
                                        </p:tgtEl>
                                        <p:attrNameLst>
                                          <p:attrName>style.visibility</p:attrName>
                                        </p:attrNameLst>
                                      </p:cBhvr>
                                      <p:to>
                                        <p:strVal val="visible"/>
                                      </p:to>
                                    </p:set>
                                    <p:animEffect transition="in" filter="barn(inVertical)">
                                      <p:cBhvr>
                                        <p:cTn id="24"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pollution </a:t>
            </a:r>
            <a:endParaRPr lang="en-US" dirty="0"/>
          </a:p>
        </p:txBody>
      </p:sp>
      <p:sp>
        <p:nvSpPr>
          <p:cNvPr id="3" name="Content Placeholder 2"/>
          <p:cNvSpPr>
            <a:spLocks noGrp="1"/>
          </p:cNvSpPr>
          <p:nvPr>
            <p:ph idx="1"/>
          </p:nvPr>
        </p:nvSpPr>
        <p:spPr/>
        <p:txBody>
          <a:bodyPr/>
          <a:lstStyle/>
          <a:p>
            <a:pPr indent="0" algn="ctr">
              <a:buNone/>
            </a:pPr>
            <a:r>
              <a:rPr lang="en-US" sz="2800" dirty="0" smtClean="0"/>
              <a:t>What</a:t>
            </a:r>
            <a:r>
              <a:rPr lang="en-US" sz="2400" dirty="0" smtClean="0"/>
              <a:t> is Noise pollution?</a:t>
            </a:r>
          </a:p>
          <a:p>
            <a:pPr indent="0" algn="ctr">
              <a:buNone/>
            </a:pPr>
            <a:r>
              <a:rPr lang="en-US" sz="2000" dirty="0"/>
              <a:t> </a:t>
            </a:r>
            <a:r>
              <a:rPr lang="en-US" sz="1500" dirty="0"/>
              <a:t>Not all sound is considered noise pollution. The World Health Organization (WHO) defines noise above 65 decibels (dB) as noise pollution. To be precise, noise becomes harmful when it exceeds 75 decibels (dB) and is painful above 120 </a:t>
            </a:r>
            <a:r>
              <a:rPr lang="en-US" sz="1500" dirty="0" err="1"/>
              <a:t>dB.</a:t>
            </a:r>
            <a:endParaRPr lang="en-US" sz="15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2057400"/>
            <a:ext cx="1943757" cy="1310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4419600"/>
            <a:ext cx="1984249" cy="14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2031878"/>
      </p:ext>
    </p:extLst>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circle(in)">
                                      <p:cBhvr>
                                        <p:cTn id="24" dur="20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Effect transition="in" filter="wheel(1)">
                                      <p:cBhvr>
                                        <p:cTn id="29"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What are the causes of noise pollution?</a:t>
            </a:r>
            <a:endParaRPr lang="en-US" sz="2400" dirty="0"/>
          </a:p>
        </p:txBody>
      </p:sp>
      <p:sp>
        <p:nvSpPr>
          <p:cNvPr id="3" name="Content Placeholder 2"/>
          <p:cNvSpPr>
            <a:spLocks noGrp="1"/>
          </p:cNvSpPr>
          <p:nvPr>
            <p:ph idx="1"/>
          </p:nvPr>
        </p:nvSpPr>
        <p:spPr/>
        <p:txBody>
          <a:bodyPr/>
          <a:lstStyle/>
          <a:p>
            <a:pPr indent="0">
              <a:buNone/>
            </a:pPr>
            <a:r>
              <a:rPr lang="en-US" dirty="0"/>
              <a:t>Some of its major causes are vehicles, aircraft, industrial machines, loudspeakers, crackers, etc. When used at high volume, some other appliances also contribute to noise pollution, like television, transistor, radio, etc.</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3856433"/>
            <a:ext cx="2733674" cy="1858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4193722"/>
            <a:ext cx="27432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3341270"/>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heel(1)">
                                      <p:cBhvr>
                                        <p:cTn id="17" dur="20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075"/>
                                        </p:tgtEl>
                                        <p:attrNameLst>
                                          <p:attrName>style.visibility</p:attrName>
                                        </p:attrNameLst>
                                      </p:cBhvr>
                                      <p:to>
                                        <p:strVal val="visible"/>
                                      </p:to>
                                    </p:set>
                                    <p:animEffect transition="in" filter="fade">
                                      <p:cBhvr>
                                        <p:cTn id="22" dur="1000"/>
                                        <p:tgtEl>
                                          <p:spTgt spid="3075"/>
                                        </p:tgtEl>
                                      </p:cBhvr>
                                    </p:animEffect>
                                    <p:anim calcmode="lin" valueType="num">
                                      <p:cBhvr>
                                        <p:cTn id="23" dur="1000" fill="hold"/>
                                        <p:tgtEl>
                                          <p:spTgt spid="3075"/>
                                        </p:tgtEl>
                                        <p:attrNameLst>
                                          <p:attrName>ppt_x</p:attrName>
                                        </p:attrNameLst>
                                      </p:cBhvr>
                                      <p:tavLst>
                                        <p:tav tm="0">
                                          <p:val>
                                            <p:strVal val="#ppt_x"/>
                                          </p:val>
                                        </p:tav>
                                        <p:tav tm="100000">
                                          <p:val>
                                            <p:strVal val="#ppt_x"/>
                                          </p:val>
                                        </p:tav>
                                      </p:tavLst>
                                    </p:anim>
                                    <p:anim calcmode="lin" valueType="num">
                                      <p:cBhvr>
                                        <p:cTn id="2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990600"/>
            <a:ext cx="7772400" cy="990600"/>
          </a:xfrm>
        </p:spPr>
        <p:txBody>
          <a:bodyPr>
            <a:normAutofit/>
          </a:bodyPr>
          <a:lstStyle/>
          <a:p>
            <a:r>
              <a:rPr lang="en-US" sz="4000" dirty="0" smtClean="0">
                <a:latin typeface="Arial Black" pitchFamily="34" charset="0"/>
              </a:rPr>
              <a:t>pollution</a:t>
            </a:r>
            <a:endParaRPr lang="en-US" sz="4000" dirty="0">
              <a:latin typeface="Arial Black" pitchFamily="34" charset="0"/>
            </a:endParaRPr>
          </a:p>
        </p:txBody>
      </p:sp>
      <p:sp>
        <p:nvSpPr>
          <p:cNvPr id="8" name="Bevel 7"/>
          <p:cNvSpPr/>
          <p:nvPr/>
        </p:nvSpPr>
        <p:spPr>
          <a:xfrm>
            <a:off x="859971" y="2819400"/>
            <a:ext cx="3635829" cy="2209800"/>
          </a:xfrm>
          <a:prstGeom prst="bevel">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15000" y="2819400"/>
            <a:ext cx="2514600" cy="2209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1012371"/>
            <a:ext cx="1426029"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990600"/>
            <a:ext cx="1784046" cy="110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7349489"/>
      </p:ext>
    </p:extLst>
  </p:cSld>
  <p:clrMapOvr>
    <a:masterClrMapping/>
  </p:clrMapOvr>
  <mc:AlternateContent xmlns:mc="http://schemas.openxmlformats.org/markup-compatibility/2006">
    <mc:Choice xmlns:p14="http://schemas.microsoft.com/office/powerpoint/2010/main" Requires="p14">
      <p:transition spd="slow" p14:dur="120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4098"/>
                                        </p:tgtEl>
                                        <p:attrNameLst>
                                          <p:attrName>style.visibility</p:attrName>
                                        </p:attrNameLst>
                                      </p:cBhvr>
                                      <p:to>
                                        <p:strVal val="visible"/>
                                      </p:to>
                                    </p:set>
                                    <p:animEffect transition="in" filter="randombar(horizontal)">
                                      <p:cBhvr>
                                        <p:cTn id="24" dur="500"/>
                                        <p:tgtEl>
                                          <p:spTgt spid="4098"/>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4099"/>
                                        </p:tgtEl>
                                        <p:attrNameLst>
                                          <p:attrName>style.visibility</p:attrName>
                                        </p:attrNameLst>
                                      </p:cBhvr>
                                      <p:to>
                                        <p:strVal val="visible"/>
                                      </p:to>
                                    </p:set>
                                    <p:animEffect transition="in" filter="circle(in)">
                                      <p:cBhvr>
                                        <p:cTn id="29" dur="2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Berlin Sans FB" pitchFamily="34" charset="0"/>
              </a:rPr>
              <a:t>Types of pollution</a:t>
            </a:r>
            <a:endParaRPr lang="en-US" dirty="0">
              <a:solidFill>
                <a:srgbClr val="C00000"/>
              </a:solidFill>
              <a:latin typeface="Berlin Sans FB" pitchFamily="34" charset="0"/>
            </a:endParaRPr>
          </a:p>
        </p:txBody>
      </p:sp>
      <p:sp>
        <p:nvSpPr>
          <p:cNvPr id="3" name="Rectangle 2"/>
          <p:cNvSpPr/>
          <p:nvPr/>
        </p:nvSpPr>
        <p:spPr>
          <a:xfrm>
            <a:off x="838200" y="2209800"/>
            <a:ext cx="7467600" cy="365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19200" y="2362200"/>
            <a:ext cx="3886200" cy="3108543"/>
          </a:xfrm>
          <a:prstGeom prst="rect">
            <a:avLst/>
          </a:prstGeom>
          <a:noFill/>
        </p:spPr>
        <p:txBody>
          <a:bodyPr wrap="square" rtlCol="0">
            <a:spAutoFit/>
          </a:bodyPr>
          <a:lstStyle/>
          <a:p>
            <a:pPr marL="285750" indent="-285750">
              <a:buFont typeface="Wingdings" pitchFamily="2" charset="2"/>
              <a:buChar char="Ø"/>
            </a:pPr>
            <a:r>
              <a:rPr lang="fr-FR" sz="2800" dirty="0">
                <a:solidFill>
                  <a:srgbClr val="002060"/>
                </a:solidFill>
              </a:rPr>
              <a:t>Air pollution</a:t>
            </a:r>
            <a:r>
              <a:rPr lang="fr-FR" sz="2800" dirty="0" smtClean="0">
                <a:solidFill>
                  <a:srgbClr val="002060"/>
                </a:solidFill>
              </a:rPr>
              <a:t>.                  </a:t>
            </a:r>
            <a:endParaRPr lang="fr-FR" sz="2800" dirty="0">
              <a:solidFill>
                <a:srgbClr val="002060"/>
              </a:solidFill>
            </a:endParaRPr>
          </a:p>
          <a:p>
            <a:pPr marL="285750" indent="-285750">
              <a:buFont typeface="Wingdings" pitchFamily="2" charset="2"/>
              <a:buChar char="Ø"/>
            </a:pPr>
            <a:r>
              <a:rPr lang="fr-FR" sz="2800" dirty="0">
                <a:solidFill>
                  <a:srgbClr val="002060"/>
                </a:solidFill>
              </a:rPr>
              <a:t>Water pollution.</a:t>
            </a:r>
          </a:p>
          <a:p>
            <a:pPr marL="285750" indent="-285750">
              <a:buFont typeface="Wingdings" pitchFamily="2" charset="2"/>
              <a:buChar char="Ø"/>
            </a:pPr>
            <a:r>
              <a:rPr lang="fr-FR" sz="2800" dirty="0" err="1" smtClean="0">
                <a:solidFill>
                  <a:srgbClr val="002060"/>
                </a:solidFill>
              </a:rPr>
              <a:t>Soil</a:t>
            </a:r>
            <a:r>
              <a:rPr lang="fr-FR" sz="2800" dirty="0">
                <a:solidFill>
                  <a:srgbClr val="002060"/>
                </a:solidFill>
              </a:rPr>
              <a:t> </a:t>
            </a:r>
            <a:r>
              <a:rPr lang="fr-FR" sz="2800" dirty="0" smtClean="0">
                <a:solidFill>
                  <a:srgbClr val="002060"/>
                </a:solidFill>
              </a:rPr>
              <a:t>pollution</a:t>
            </a:r>
            <a:r>
              <a:rPr lang="fr-FR" sz="2800" dirty="0">
                <a:solidFill>
                  <a:srgbClr val="002060"/>
                </a:solidFill>
              </a:rPr>
              <a:t>.</a:t>
            </a:r>
          </a:p>
          <a:p>
            <a:pPr marL="285750" indent="-285750">
              <a:buFont typeface="Wingdings" pitchFamily="2" charset="2"/>
              <a:buChar char="Ø"/>
            </a:pPr>
            <a:r>
              <a:rPr lang="fr-FR" sz="2800" dirty="0">
                <a:solidFill>
                  <a:srgbClr val="002060"/>
                </a:solidFill>
              </a:rPr>
              <a:t>Radioactive pollution.</a:t>
            </a:r>
          </a:p>
          <a:p>
            <a:pPr marL="285750" indent="-285750">
              <a:buFont typeface="Wingdings" pitchFamily="2" charset="2"/>
              <a:buChar char="Ø"/>
            </a:pPr>
            <a:r>
              <a:rPr lang="fr-FR" sz="2800" dirty="0">
                <a:solidFill>
                  <a:srgbClr val="002060"/>
                </a:solidFill>
              </a:rPr>
              <a:t>Noise pollution.</a:t>
            </a:r>
          </a:p>
          <a:p>
            <a:r>
              <a:rPr lang="fr-FR" sz="2800" dirty="0"/>
              <a:t/>
            </a:r>
            <a:br>
              <a:rPr lang="fr-FR" sz="2800" dirty="0"/>
            </a:br>
            <a:endParaRPr lang="en-US" sz="2800" dirty="0"/>
          </a:p>
        </p:txBody>
      </p:sp>
      <p:sp>
        <p:nvSpPr>
          <p:cNvPr id="5" name="Rectangle 4"/>
          <p:cNvSpPr/>
          <p:nvPr/>
        </p:nvSpPr>
        <p:spPr>
          <a:xfrm>
            <a:off x="4953000" y="2209800"/>
            <a:ext cx="3352800" cy="3429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53000" y="2362200"/>
            <a:ext cx="2667000" cy="6858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unched Tape 7"/>
          <p:cNvSpPr/>
          <p:nvPr/>
        </p:nvSpPr>
        <p:spPr>
          <a:xfrm>
            <a:off x="4953000" y="3107871"/>
            <a:ext cx="2667000" cy="838200"/>
          </a:xfrm>
          <a:prstGeom prst="flowChartPunchedTap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5000" y="4587657"/>
            <a:ext cx="1447800" cy="1279743"/>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810000" y="4587657"/>
            <a:ext cx="1981200" cy="105114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286500" y="4587657"/>
            <a:ext cx="2019300" cy="1127343"/>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116389"/>
      </p:ext>
    </p:extLst>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ircle(in)">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fltVal val="0"/>
                                          </p:val>
                                        </p:tav>
                                        <p:tav tm="100000">
                                          <p:val>
                                            <p:strVal val="#ppt_w"/>
                                          </p:val>
                                        </p:tav>
                                      </p:tavLst>
                                    </p:anim>
                                    <p:anim calcmode="lin" valueType="num">
                                      <p:cBhvr>
                                        <p:cTn id="38" dur="1000" fill="hold"/>
                                        <p:tgtEl>
                                          <p:spTgt spid="14"/>
                                        </p:tgtEl>
                                        <p:attrNameLst>
                                          <p:attrName>ppt_h</p:attrName>
                                        </p:attrNameLst>
                                      </p:cBhvr>
                                      <p:tavLst>
                                        <p:tav tm="0">
                                          <p:val>
                                            <p:fltVal val="0"/>
                                          </p:val>
                                        </p:tav>
                                        <p:tav tm="100000">
                                          <p:val>
                                            <p:strVal val="#ppt_h"/>
                                          </p:val>
                                        </p:tav>
                                      </p:tavLst>
                                    </p:anim>
                                    <p:anim calcmode="lin" valueType="num">
                                      <p:cBhvr>
                                        <p:cTn id="39" dur="1000" fill="hold"/>
                                        <p:tgtEl>
                                          <p:spTgt spid="14"/>
                                        </p:tgtEl>
                                        <p:attrNameLst>
                                          <p:attrName>style.rotation</p:attrName>
                                        </p:attrNameLst>
                                      </p:cBhvr>
                                      <p:tavLst>
                                        <p:tav tm="0">
                                          <p:val>
                                            <p:fltVal val="90"/>
                                          </p:val>
                                        </p:tav>
                                        <p:tav tm="100000">
                                          <p:val>
                                            <p:fltVal val="0"/>
                                          </p:val>
                                        </p:tav>
                                      </p:tavLst>
                                    </p:anim>
                                    <p:animEffect transition="in" filter="fade">
                                      <p:cBhvr>
                                        <p:cTn id="4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P spid="8" grpId="0" animBg="1"/>
      <p:bldP spid="9"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900" dirty="0" smtClean="0">
                <a:latin typeface="Copperplate Gothic Bold" pitchFamily="34" charset="0"/>
              </a:rPr>
              <a:t>Air pollution</a:t>
            </a:r>
            <a:endParaRPr lang="en-US" dirty="0">
              <a:latin typeface="Copperplate Gothic Bold" pitchFamily="34" charset="0"/>
            </a:endParaRPr>
          </a:p>
        </p:txBody>
      </p:sp>
      <p:sp>
        <p:nvSpPr>
          <p:cNvPr id="4" name="Rectangle 3"/>
          <p:cNvSpPr/>
          <p:nvPr/>
        </p:nvSpPr>
        <p:spPr>
          <a:xfrm>
            <a:off x="1447800" y="2362200"/>
            <a:ext cx="62484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447800" y="2362200"/>
            <a:ext cx="6248400" cy="2000548"/>
          </a:xfrm>
          <a:prstGeom prst="rect">
            <a:avLst/>
          </a:prstGeom>
          <a:noFill/>
        </p:spPr>
        <p:txBody>
          <a:bodyPr wrap="square" rtlCol="0">
            <a:spAutoFit/>
          </a:bodyPr>
          <a:lstStyle/>
          <a:p>
            <a:pPr algn="ctr"/>
            <a:r>
              <a:rPr lang="en-US" sz="1600" dirty="0"/>
              <a:t> </a:t>
            </a:r>
            <a:r>
              <a:rPr lang="en-US" sz="2800" dirty="0" smtClean="0">
                <a:latin typeface="Arial Black" pitchFamily="34" charset="0"/>
              </a:rPr>
              <a:t>What is air pollution?</a:t>
            </a:r>
            <a:endParaRPr lang="en-US" sz="1600" dirty="0" smtClean="0">
              <a:latin typeface="Arial Black" pitchFamily="34" charset="0"/>
            </a:endParaRPr>
          </a:p>
          <a:p>
            <a:endParaRPr lang="en-US" sz="1600" dirty="0"/>
          </a:p>
          <a:p>
            <a:r>
              <a:rPr lang="en-US" sz="1600" dirty="0" smtClean="0"/>
              <a:t>Air </a:t>
            </a:r>
            <a:r>
              <a:rPr lang="en-US" sz="1600" dirty="0"/>
              <a:t>pollution is contamination of the indoor or outdoor environment by any chemical, physical or biological agent that modifies the natural characteristics of the atmosphere. Household combustion devices, motor vehicles, industrial facilities and forest fires are common sources of air pollution.</a:t>
            </a:r>
          </a:p>
        </p:txBody>
      </p:sp>
      <p:sp>
        <p:nvSpPr>
          <p:cNvPr id="6" name="Cloud Callout 5"/>
          <p:cNvSpPr/>
          <p:nvPr/>
        </p:nvSpPr>
        <p:spPr>
          <a:xfrm>
            <a:off x="5715000" y="4114800"/>
            <a:ext cx="2133600" cy="1534886"/>
          </a:xfrm>
          <a:prstGeom prst="cloudCallou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378536"/>
            <a:ext cx="3124200" cy="133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50459"/>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randombar(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23"/>
                                        </p:tgtEl>
                                        <p:attrNameLst>
                                          <p:attrName>style.visibility</p:attrName>
                                        </p:attrNameLst>
                                      </p:cBhvr>
                                      <p:to>
                                        <p:strVal val="visible"/>
                                      </p:to>
                                    </p:set>
                                    <p:anim calcmode="lin" valueType="num">
                                      <p:cBhvr>
                                        <p:cTn id="35" dur="500" fill="hold"/>
                                        <p:tgtEl>
                                          <p:spTgt spid="5123"/>
                                        </p:tgtEl>
                                        <p:attrNameLst>
                                          <p:attrName>ppt_w</p:attrName>
                                        </p:attrNameLst>
                                      </p:cBhvr>
                                      <p:tavLst>
                                        <p:tav tm="0">
                                          <p:val>
                                            <p:fltVal val="0"/>
                                          </p:val>
                                        </p:tav>
                                        <p:tav tm="100000">
                                          <p:val>
                                            <p:strVal val="#ppt_w"/>
                                          </p:val>
                                        </p:tav>
                                      </p:tavLst>
                                    </p:anim>
                                    <p:anim calcmode="lin" valueType="num">
                                      <p:cBhvr>
                                        <p:cTn id="36" dur="500" fill="hold"/>
                                        <p:tgtEl>
                                          <p:spTgt spid="5123"/>
                                        </p:tgtEl>
                                        <p:attrNameLst>
                                          <p:attrName>ppt_h</p:attrName>
                                        </p:attrNameLst>
                                      </p:cBhvr>
                                      <p:tavLst>
                                        <p:tav tm="0">
                                          <p:val>
                                            <p:fltVal val="0"/>
                                          </p:val>
                                        </p:tav>
                                        <p:tav tm="100000">
                                          <p:val>
                                            <p:strVal val="#ppt_h"/>
                                          </p:val>
                                        </p:tav>
                                      </p:tavLst>
                                    </p:anim>
                                    <p:animEffect transition="in" filter="fade">
                                      <p:cBhvr>
                                        <p:cTn id="3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latin typeface="+mn-lt"/>
              </a:rPr>
              <a:t>WHAT are the  CAUSES of air POLLUTION?</a:t>
            </a:r>
            <a:endParaRPr lang="en-US" dirty="0">
              <a:latin typeface="+mn-lt"/>
            </a:endParaRPr>
          </a:p>
        </p:txBody>
      </p:sp>
      <p:sp>
        <p:nvSpPr>
          <p:cNvPr id="3" name="Rectangle 2"/>
          <p:cNvSpPr/>
          <p:nvPr/>
        </p:nvSpPr>
        <p:spPr>
          <a:xfrm>
            <a:off x="1752600" y="2438400"/>
            <a:ext cx="56388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1600" y="2438400"/>
            <a:ext cx="6019800" cy="2031325"/>
          </a:xfrm>
          <a:prstGeom prst="rect">
            <a:avLst/>
          </a:prstGeom>
          <a:noFill/>
          <a:ln>
            <a:noFill/>
          </a:ln>
        </p:spPr>
        <p:txBody>
          <a:bodyPr wrap="square" rtlCol="0">
            <a:spAutoFit/>
          </a:bodyPr>
          <a:lstStyle/>
          <a:p>
            <a:r>
              <a:rPr lang="en-US" dirty="0" smtClean="0"/>
              <a:t> </a:t>
            </a:r>
            <a:r>
              <a:rPr lang="en-US" dirty="0"/>
              <a:t>Air pollution is caused by solid and liquid particles and certain gases that are suspended in the air. These particles and gases can come from car and truck exhaust, factories, dust, pollen, mold spores, volcanoes and wildfires. The solid and liquid particles suspended in our air are called aerosols.</a:t>
            </a:r>
          </a:p>
          <a:p>
            <a:r>
              <a:rPr lang="en-US" dirty="0"/>
              <a:t/>
            </a:r>
            <a:br>
              <a:rPr lang="en-US" dirty="0"/>
            </a:br>
            <a:endParaRPr lang="en-US" dirty="0"/>
          </a:p>
        </p:txBody>
      </p:sp>
      <p:sp>
        <p:nvSpPr>
          <p:cNvPr id="6" name="Rectangle 5"/>
          <p:cNvSpPr/>
          <p:nvPr/>
        </p:nvSpPr>
        <p:spPr>
          <a:xfrm>
            <a:off x="1371600" y="4038600"/>
            <a:ext cx="2667000" cy="1524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876800" y="4038600"/>
            <a:ext cx="2819400" cy="160020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54064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randombar(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heel(1)">
                                      <p:cBhvr>
                                        <p:cTn id="3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effectLst>
                  <a:reflection blurRad="6350" stA="60000" endA="900" endPos="58000" dir="5400000" sy="-100000" algn="bl" rotWithShape="0"/>
                </a:effectLst>
                <a:latin typeface="Copperplate Gothic Bold" pitchFamily="34" charset="0"/>
              </a:rPr>
              <a:t>Water pollution</a:t>
            </a:r>
            <a:endParaRPr lang="en-US" dirty="0">
              <a:effectLst>
                <a:reflection blurRad="6350" stA="60000" endA="900" endPos="58000" dir="5400000" sy="-100000" algn="bl" rotWithShape="0"/>
              </a:effectLst>
              <a:latin typeface="Copperplate Gothic Bold" pitchFamily="34" charset="0"/>
            </a:endParaRPr>
          </a:p>
        </p:txBody>
      </p:sp>
      <p:sp>
        <p:nvSpPr>
          <p:cNvPr id="3" name="Rectangle 2"/>
          <p:cNvSpPr/>
          <p:nvPr/>
        </p:nvSpPr>
        <p:spPr>
          <a:xfrm>
            <a:off x="1284514" y="2209800"/>
            <a:ext cx="632460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What is water pollution?</a:t>
            </a:r>
            <a:endParaRPr lang="en-US" dirty="0">
              <a:solidFill>
                <a:schemeClr val="tx1"/>
              </a:solidFill>
            </a:endParaRPr>
          </a:p>
          <a:p>
            <a:pPr algn="ctr"/>
            <a:endParaRPr lang="en-US" sz="1600" dirty="0" smtClean="0">
              <a:solidFill>
                <a:schemeClr val="tx1"/>
              </a:solidFill>
            </a:endParaRPr>
          </a:p>
          <a:p>
            <a:pPr algn="ctr"/>
            <a:r>
              <a:rPr lang="en-US" sz="1600" dirty="0" smtClean="0">
                <a:solidFill>
                  <a:schemeClr val="tx1"/>
                </a:solidFill>
              </a:rPr>
              <a:t>Water </a:t>
            </a:r>
            <a:r>
              <a:rPr lang="en-US" sz="1600" dirty="0">
                <a:solidFill>
                  <a:schemeClr val="tx1"/>
                </a:solidFill>
              </a:rPr>
              <a:t>pollution occurs when harmful substances—often chemicals or microorganisms—contaminate a stream, river, lake, ocean, aquifer, or other body of water, degrading water quality and rendering it toxic to humans or the environment. This widespread problem of water pollution is jeopardizing our health.</a:t>
            </a:r>
          </a:p>
        </p:txBody>
      </p:sp>
      <p:sp>
        <p:nvSpPr>
          <p:cNvPr id="5" name="Flowchart: Punched Tape 4"/>
          <p:cNvSpPr/>
          <p:nvPr/>
        </p:nvSpPr>
        <p:spPr>
          <a:xfrm>
            <a:off x="5257800" y="3831771"/>
            <a:ext cx="3162300" cy="1828800"/>
          </a:xfrm>
          <a:prstGeom prst="flowChartPunchedTap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07971"/>
            <a:ext cx="26289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15200" y="6858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627433"/>
      </p:ext>
    </p:extLst>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dirty="0" smtClean="0"/>
              <a:t>What are the causes of water  pollution?</a:t>
            </a:r>
            <a:endParaRPr lang="en-US" sz="2200" dirty="0"/>
          </a:p>
        </p:txBody>
      </p:sp>
      <p:sp>
        <p:nvSpPr>
          <p:cNvPr id="3" name="Rectangle 2"/>
          <p:cNvSpPr/>
          <p:nvPr/>
        </p:nvSpPr>
        <p:spPr>
          <a:xfrm>
            <a:off x="1295400" y="2373086"/>
            <a:ext cx="6629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95400" y="2373086"/>
            <a:ext cx="6629400" cy="1477328"/>
          </a:xfrm>
          <a:prstGeom prst="rect">
            <a:avLst/>
          </a:prstGeom>
          <a:noFill/>
          <a:ln>
            <a:noFill/>
          </a:ln>
        </p:spPr>
        <p:txBody>
          <a:bodyPr wrap="square" rtlCol="0">
            <a:spAutoFit/>
          </a:bodyPr>
          <a:lstStyle/>
          <a:p>
            <a:r>
              <a:rPr lang="en-US" dirty="0"/>
              <a:t>The main water pollutants include bacteria, viruses, parasites, </a:t>
            </a:r>
            <a:r>
              <a:rPr lang="en-US" dirty="0" err="1"/>
              <a:t>fertilisers</a:t>
            </a:r>
            <a:r>
              <a:rPr lang="en-US" dirty="0"/>
              <a:t>, pesticides, pharmaceutical products, nitrates, phosphates, plastics, </a:t>
            </a:r>
            <a:r>
              <a:rPr lang="en-US" dirty="0" err="1"/>
              <a:t>faecal</a:t>
            </a:r>
            <a:r>
              <a:rPr lang="en-US" dirty="0"/>
              <a:t> waste and even radioactive substances. These substances do not always change the </a:t>
            </a:r>
            <a:r>
              <a:rPr lang="en-US" dirty="0" err="1"/>
              <a:t>colour</a:t>
            </a:r>
            <a:r>
              <a:rPr lang="en-US" dirty="0"/>
              <a:t> of the water, meaning that they are often invisible pollutants.</a:t>
            </a:r>
          </a:p>
        </p:txBody>
      </p:sp>
      <p:sp>
        <p:nvSpPr>
          <p:cNvPr id="5" name="Flowchart: Data 4"/>
          <p:cNvSpPr/>
          <p:nvPr/>
        </p:nvSpPr>
        <p:spPr>
          <a:xfrm>
            <a:off x="5410200" y="3581400"/>
            <a:ext cx="2438400" cy="2057400"/>
          </a:xfrm>
          <a:prstGeom prst="flowChartInputOutpu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599" y="3850414"/>
            <a:ext cx="3536357" cy="178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9581225"/>
      </p:ext>
    </p:extLst>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170"/>
                                        </p:tgtEl>
                                        <p:attrNameLst>
                                          <p:attrName>style.visibility</p:attrName>
                                        </p:attrNameLst>
                                      </p:cBhvr>
                                      <p:to>
                                        <p:strVal val="visible"/>
                                      </p:to>
                                    </p:set>
                                    <p:animEffect transition="in" filter="barn(inVertical)">
                                      <p:cBhvr>
                                        <p:cTn id="2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latin typeface="Copperplate Gothic Bold" pitchFamily="34" charset="0"/>
              </a:rPr>
              <a:t>Soil pollution</a:t>
            </a:r>
            <a:endParaRPr lang="en-US" dirty="0">
              <a:latin typeface="Copperplate Gothic Bold" pitchFamily="34" charset="0"/>
            </a:endParaRPr>
          </a:p>
        </p:txBody>
      </p:sp>
      <p:sp>
        <p:nvSpPr>
          <p:cNvPr id="3" name="Rectangle 2"/>
          <p:cNvSpPr/>
          <p:nvPr/>
        </p:nvSpPr>
        <p:spPr>
          <a:xfrm>
            <a:off x="1524000" y="2286000"/>
            <a:ext cx="5791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0" y="2286000"/>
            <a:ext cx="5791200" cy="2346796"/>
          </a:xfrm>
          <a:prstGeom prst="rect">
            <a:avLst/>
          </a:prstGeom>
          <a:noFill/>
        </p:spPr>
        <p:txBody>
          <a:bodyPr wrap="square" rtlCol="0">
            <a:spAutoFit/>
          </a:bodyPr>
          <a:lstStyle/>
          <a:p>
            <a:pPr algn="ctr"/>
            <a:r>
              <a:rPr lang="en-US" sz="2800" dirty="0" smtClean="0"/>
              <a:t>What is soil pollution?</a:t>
            </a:r>
            <a:endParaRPr lang="en-US" dirty="0" smtClean="0"/>
          </a:p>
          <a:p>
            <a:pPr algn="ctr"/>
            <a:endParaRPr lang="en-US" sz="1050" dirty="0"/>
          </a:p>
          <a:p>
            <a:r>
              <a:rPr lang="en-US" dirty="0"/>
              <a:t>Soil pollution refers to the contamination of soil with anomalous concentrations of toxic substances. It is a serious environmental concern since it </a:t>
            </a:r>
            <a:r>
              <a:rPr lang="en-US" dirty="0" err="1"/>
              <a:t>harbours</a:t>
            </a:r>
            <a:r>
              <a:rPr lang="en-US" dirty="0"/>
              <a:t> many health hazards. For example, exposure to soil containing high concentrations of benzene increases the risk of contracting </a:t>
            </a:r>
            <a:r>
              <a:rPr lang="en-US" dirty="0" err="1"/>
              <a:t>leukaemia</a:t>
            </a:r>
            <a:r>
              <a:rPr lang="en-US" dirty="0"/>
              <a:t>.</a:t>
            </a:r>
            <a:r>
              <a:rPr lang="en-US" dirty="0" smtClean="0"/>
              <a:t> </a:t>
            </a:r>
            <a:endParaRPr lang="en-US" dirty="0"/>
          </a:p>
        </p:txBody>
      </p:sp>
      <p:sp>
        <p:nvSpPr>
          <p:cNvPr id="5" name="AutoShape 2" descr="Soil Pollution Prevention Methods - Sigma Eart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Soil Pollution Prevention Methods - Sigma Eart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Soil Pollution Prevention Methods - Sigma Earth"/>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Soil Pollution Prevention Methods - Sigma Earth"/>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Soil Pollution Prevention Methods - Sigma Earth"/>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Soil Pollution Prevention Methods - Sigma Earth"/>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Soil Pollution Prevention Methods - Sigma Earth"/>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Soil Pollution Prevention Methods - Sigma Earth"/>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8" descr="Soil Pollution Prevention Methods - Sigma Earth"/>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0" descr="Soil Pollution Prevention Methods - Sigma Earth"/>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2" descr="Soil Pollution Prevention Methods - Sigma Earth"/>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4" descr="Soil Pollution Prevention Methods - Sigma Earth"/>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6" descr="Soil Pollution Prevention Methods - Sigma Earth"/>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8" descr="Soil Pollution Prevention Methods - Sigma Earth"/>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30" descr="Soil Pollution Prevention Methods - Sigma Earth"/>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32" descr="Soil Pollution Prevention Methods - Sigma Earth"/>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34" descr="Soil Pollution Prevention Methods - Sigma Earth"/>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36" descr="Soil Pollution Prevention Methods - Sigma Earth"/>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38" descr="Soil Pollution Prevention Methods - Sigma Earth"/>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63" name="Picture 3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72294" y="4267200"/>
            <a:ext cx="2876061"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1175" y="4399863"/>
            <a:ext cx="1956254" cy="1322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232434"/>
      </p:ext>
    </p:extLst>
  </p:cSld>
  <p:clrMapOvr>
    <a:masterClrMapping/>
  </p:clrMapOvr>
  <mc:AlternateContent xmlns:mc="http://schemas.openxmlformats.org/markup-compatibility/2006">
    <mc:Choice xmlns:p14="http://schemas.microsoft.com/office/powerpoint/2010/main" Requires="p14">
      <p:transition spd="slow" p14:dur="110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63"/>
                                        </p:tgtEl>
                                        <p:attrNameLst>
                                          <p:attrName>style.visibility</p:attrName>
                                        </p:attrNameLst>
                                      </p:cBhvr>
                                      <p:to>
                                        <p:strVal val="visible"/>
                                      </p:to>
                                    </p:set>
                                    <p:animEffect transition="in" filter="wheel(1)">
                                      <p:cBhvr>
                                        <p:cTn id="12" dur="2000"/>
                                        <p:tgtEl>
                                          <p:spTgt spid="10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wipe(down)">
                                      <p:cBhvr>
                                        <p:cTn id="1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smtClean="0"/>
              <a:t>What are the causes of soil pollution?</a:t>
            </a:r>
            <a:endParaRPr lang="en-US" sz="2000" dirty="0"/>
          </a:p>
        </p:txBody>
      </p:sp>
      <p:sp>
        <p:nvSpPr>
          <p:cNvPr id="3" name="Content Placeholder 2"/>
          <p:cNvSpPr>
            <a:spLocks noGrp="1"/>
          </p:cNvSpPr>
          <p:nvPr>
            <p:ph idx="1"/>
          </p:nvPr>
        </p:nvSpPr>
        <p:spPr/>
        <p:txBody>
          <a:bodyPr/>
          <a:lstStyle/>
          <a:p>
            <a:r>
              <a:rPr lang="en-US" dirty="0"/>
              <a:t>The Main Causes of Land Pollution. While there are many causes of land pollution, the main contributors include litter, waste, urbanization, construction, mining, extraction and agriculture. Let's dive into how these different issues lead to increased land pollution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114800"/>
            <a:ext cx="4762499" cy="162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3376189"/>
      </p:ext>
    </p:extLst>
  </p:cSld>
  <p:clrMapOvr>
    <a:masterClrMapping/>
  </p:clrMapOvr>
  <mc:AlternateContent xmlns:mc="http://schemas.openxmlformats.org/markup-compatibility/2006">
    <mc:Choice xmlns:p14="http://schemas.microsoft.com/office/powerpoint/2010/main" Requires="p14">
      <p:transition spd="slow" p14:dur="4400" advClick="0" advTm="0">
        <p14:honeycomb/>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circle(in)">
                                      <p:cBhvr>
                                        <p:cTn id="12"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ppt/theme/theme2.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Couture</Template>
  <TotalTime>209</TotalTime>
  <Words>233</Words>
  <Application>Microsoft Office PowerPoint</Application>
  <PresentationFormat>On-screen Show (4:3)</PresentationFormat>
  <Paragraphs>39</Paragraphs>
  <Slides>13</Slides>
  <Notes>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1_Couture</vt:lpstr>
      <vt:lpstr>Couture</vt:lpstr>
      <vt:lpstr>Welcome to my project</vt:lpstr>
      <vt:lpstr>pollution</vt:lpstr>
      <vt:lpstr>Types of pollution</vt:lpstr>
      <vt:lpstr>Air pollution</vt:lpstr>
      <vt:lpstr>WHAT are the  CAUSES of air POLLUTION?</vt:lpstr>
      <vt:lpstr>Water pollution</vt:lpstr>
      <vt:lpstr>What are the causes of water  pollution?</vt:lpstr>
      <vt:lpstr>Soil pollution</vt:lpstr>
      <vt:lpstr>What are the causes of soil pollution?</vt:lpstr>
      <vt:lpstr>Radioactive pollution </vt:lpstr>
      <vt:lpstr>What are the causes of radioactive pollution?</vt:lpstr>
      <vt:lpstr>Noise pollution </vt:lpstr>
      <vt:lpstr>What are the causes of noise pollution?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POLLUTION</dc:title>
  <dc:creator>Windows User</dc:creator>
  <cp:lastModifiedBy>Windows User</cp:lastModifiedBy>
  <cp:revision>23</cp:revision>
  <dcterms:created xsi:type="dcterms:W3CDTF">2024-05-20T10:06:53Z</dcterms:created>
  <dcterms:modified xsi:type="dcterms:W3CDTF">2024-05-24T10:21:53Z</dcterms:modified>
</cp:coreProperties>
</file>